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3"/>
  </p:notesMasterIdLst>
  <p:sldIdLst>
    <p:sldId id="256" r:id="rId2"/>
  </p:sldIdLst>
  <p:sldSz cx="28800425" cy="43200638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10" userDrawn="1">
          <p15:clr>
            <a:srgbClr val="A4A3A4"/>
          </p15:clr>
        </p15:guide>
        <p15:guide id="2" pos="885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2"/>
    <p:restoredTop sz="94683"/>
  </p:normalViewPr>
  <p:slideViewPr>
    <p:cSldViewPr snapToGrid="0" showGuides="1">
      <p:cViewPr varScale="1">
        <p:scale>
          <a:sx n="17" d="100"/>
          <a:sy n="17" d="100"/>
        </p:scale>
        <p:origin x="3174" y="78"/>
      </p:cViewPr>
      <p:guideLst>
        <p:guide orient="horz" pos="13610"/>
        <p:guide pos="8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BAA17-BAE3-134B-8773-945D1ED926D4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00475" y="857250"/>
            <a:ext cx="154305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08E8F-3F01-0043-BBB1-ACB11BC7C19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14328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1pPr>
    <a:lvl2pPr marL="112475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2pPr>
    <a:lvl3pPr marL="224950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3pPr>
    <a:lvl4pPr marL="3374262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4pPr>
    <a:lvl5pPr marL="449901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5pPr>
    <a:lvl6pPr marL="562377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6pPr>
    <a:lvl7pPr marL="674852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7pPr>
    <a:lvl8pPr marL="7873275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8pPr>
    <a:lvl9pPr marL="8998030" algn="l" defTabSz="2249505" rtl="0" eaLnBrk="1" latinLnBrk="0" hangingPunct="1">
      <a:defRPr sz="295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0475" y="857250"/>
            <a:ext cx="154305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08E8F-3F01-0043-BBB1-ACB11BC7C194}" type="slidenum">
              <a:rPr lang="en-PT" smtClean="0"/>
              <a:t>1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87075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7033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30156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1620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7859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86048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403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4877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935396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852146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34201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6001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BA6B0-0A9D-2A4B-B164-A95D4D5DB786}" type="datetimeFigureOut">
              <a:rPr lang="en-PT" smtClean="0"/>
              <a:t>03/31/2026</a:t>
            </a:fld>
            <a:endParaRPr lang="en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43A0C-0829-1D4C-9430-1281813EB5FF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90712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ED031DE3-5195-5D1D-DB42-1112D2F04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3" y="23772151"/>
            <a:ext cx="28800426" cy="178548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7D636D-3848-A099-4C73-8C381662F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7649" y="2542737"/>
            <a:ext cx="20922520" cy="18400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39EAE59-3866-DFC9-98D0-DD16ABADE1A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167649" y="38422967"/>
            <a:ext cx="22511314" cy="22349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1E1C54C-786F-CB05-F908-BEFDA03879E8}"/>
              </a:ext>
            </a:extLst>
          </p:cNvPr>
          <p:cNvSpPr txBox="1"/>
          <p:nvPr/>
        </p:nvSpPr>
        <p:spPr>
          <a:xfrm>
            <a:off x="3672173" y="7578496"/>
            <a:ext cx="22006790" cy="4370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139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MUNICÍPIO DE BARCELOS</a:t>
            </a:r>
          </a:p>
          <a:p>
            <a:endParaRPr lang="en-PT" sz="13900" b="1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C53138-7059-DA51-A5B8-BB34F49304A9}"/>
              </a:ext>
            </a:extLst>
          </p:cNvPr>
          <p:cNvSpPr txBox="1"/>
          <p:nvPr/>
        </p:nvSpPr>
        <p:spPr>
          <a:xfrm>
            <a:off x="3612348" y="11189297"/>
            <a:ext cx="2200679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DESCRIÇÃO DO PROJETO</a:t>
            </a:r>
            <a:endParaRPr lang="pt-PT" sz="5000" b="1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Projeto de investimento </a:t>
            </a:r>
            <a:r>
              <a:rPr lang="pt-PT" sz="5000" b="1" dirty="0">
                <a:latin typeface="Roboto" panose="02000000000000000000" pitchFamily="2" charset="0"/>
                <a:ea typeface="Roboto" panose="02000000000000000000" pitchFamily="2" charset="0"/>
              </a:rPr>
              <a:t>visa a</a:t>
            </a:r>
            <a:r>
              <a:rPr kumimoji="0" lang="pt-PT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 Remodelação do Edifício onde se encontra instalada a USF Cávado (Lama), Barcelos, para aumentar a eficiência energética, cumprir planos de contingência e assegurar a acessibilidade, a segurança e o conforto de utentes e profissionais.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AB6FA56-1597-F446-5C17-7A8A988C8930}"/>
              </a:ext>
            </a:extLst>
          </p:cNvPr>
          <p:cNvSpPr txBox="1"/>
          <p:nvPr/>
        </p:nvSpPr>
        <p:spPr>
          <a:xfrm>
            <a:off x="3672173" y="16909984"/>
            <a:ext cx="2206661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OBJETIVOS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5000" b="1" dirty="0">
                <a:latin typeface="Roboto" panose="02000000000000000000" pitchFamily="2" charset="0"/>
                <a:ea typeface="Roboto" panose="02000000000000000000" pitchFamily="2" charset="0"/>
              </a:rPr>
              <a:t>O Projeto de investimento tem o objetivo de </a:t>
            </a:r>
            <a:r>
              <a:rPr kumimoji="0" lang="pt-PT" sz="5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contribuir para a concretização do Investimento RE-C01-i01, designado por “Cuidados de Saúde Primários com mais respostas”.</a:t>
            </a:r>
            <a:endParaRPr lang="en-PT" sz="12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5699BF-744E-E375-1992-1057EA663225}"/>
              </a:ext>
            </a:extLst>
          </p:cNvPr>
          <p:cNvSpPr txBox="1"/>
          <p:nvPr/>
        </p:nvSpPr>
        <p:spPr>
          <a:xfrm>
            <a:off x="3672173" y="21987640"/>
            <a:ext cx="22066614" cy="12095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0" b="1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INVESTIMENTO</a:t>
            </a:r>
          </a:p>
          <a:p>
            <a:r>
              <a:rPr lang="pt-PT" sz="9000" dirty="0">
                <a:solidFill>
                  <a:schemeClr val="bg1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FINANCIAMENTO PRR: 690.000,00€</a:t>
            </a:r>
          </a:p>
          <a:p>
            <a:endParaRPr lang="pt-PT" sz="9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PT" sz="9000" dirty="0">
                <a:solidFill>
                  <a:prstClr val="white">
                    <a:lumMod val="50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VALOR TOTAL DO PROJETO</a:t>
            </a:r>
            <a:r>
              <a:rPr lang="pt-PT" sz="9000">
                <a:solidFill>
                  <a:prstClr val="white">
                    <a:lumMod val="50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: 690.000,00</a:t>
            </a:r>
            <a:r>
              <a:rPr lang="pt-PT" sz="9000" dirty="0">
                <a:solidFill>
                  <a:prstClr val="white">
                    <a:lumMod val="50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€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sz="9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PT" sz="10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pt-PT" sz="10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sz="10000" dirty="0">
              <a:solidFill>
                <a:schemeClr val="bg1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id="{5B5F9916-2F99-42EF-82AA-943F99631BDF}"/>
              </a:ext>
            </a:extLst>
          </p:cNvPr>
          <p:cNvSpPr txBox="1"/>
          <p:nvPr/>
        </p:nvSpPr>
        <p:spPr>
          <a:xfrm>
            <a:off x="30794791" y="7578496"/>
            <a:ext cx="147728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6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*</a:t>
            </a:r>
            <a:r>
              <a:rPr lang="en-GB" sz="66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Modelo</a:t>
            </a:r>
            <a:r>
              <a:rPr lang="en-GB" sz="6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100x150cm (</a:t>
            </a:r>
            <a:r>
              <a:rPr lang="en-GB" sz="66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placa</a:t>
            </a:r>
            <a:r>
              <a:rPr lang="en-GB" sz="6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66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temporária</a:t>
            </a:r>
            <a:r>
              <a:rPr lang="en-GB" sz="66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86875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 Them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396</TotalTime>
  <Words>100</Words>
  <Application>Microsoft Office PowerPoint</Application>
  <PresentationFormat>Personalizados</PresentationFormat>
  <Paragraphs>13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 2013 - 2022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Luís Filipe Ramos</cp:lastModifiedBy>
  <cp:revision>24</cp:revision>
  <cp:lastPrinted>2023-01-04T17:25:44Z</cp:lastPrinted>
  <dcterms:created xsi:type="dcterms:W3CDTF">2023-01-04T14:38:01Z</dcterms:created>
  <dcterms:modified xsi:type="dcterms:W3CDTF">2026-03-31T14:10:53Z</dcterms:modified>
</cp:coreProperties>
</file>